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6" r:id="rId2"/>
    <p:sldId id="307" r:id="rId3"/>
    <p:sldId id="276" r:id="rId4"/>
    <p:sldId id="277" r:id="rId5"/>
    <p:sldId id="278" r:id="rId6"/>
    <p:sldId id="279" r:id="rId7"/>
    <p:sldId id="309" r:id="rId8"/>
    <p:sldId id="280" r:id="rId9"/>
    <p:sldId id="308" r:id="rId10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92"/>
  </p:normalViewPr>
  <p:slideViewPr>
    <p:cSldViewPr>
      <p:cViewPr varScale="1">
        <p:scale>
          <a:sx n="106" d="100"/>
          <a:sy n="106" d="100"/>
        </p:scale>
        <p:origin x="5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C9A77-8ABD-E74A-91EB-23E15119F3BA}" type="datetimeFigureOut">
              <a:rPr lang="de-DE" smtClean="0"/>
              <a:t>02.12.21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F7C6C-2F7B-2449-9F51-55F8ABA3EF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7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Ciao a tutti! Oggi vogliamo parlarvi del nostro progetto “Humus per la biosfera”.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everyone! Today we would like to talk to you about our project: Humus for the biosphere.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0F07D-4D2D-49AA-976B-AB3C5627A4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7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de-DE"/>
              <a:t>Mastertextformat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3573E6-C969-B548-AB03-09EB6A6466C9}" type="datetimeFigureOut">
              <a:rPr lang="de-DE"/>
              <a:t>02.12.21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9F95E1-9479-9544-92F4-1980CF3BF6B2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0B772A-A3FF-4442-975A-47E2317790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8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Ellipse 5">
            <a:extLst>
              <a:ext uri="{FF2B5EF4-FFF2-40B4-BE49-F238E27FC236}">
                <a16:creationId xmlns:a16="http://schemas.microsoft.com/office/drawing/2014/main" id="{BD9921CA-9043-424E-9F2C-A1E3FC0189B4}"/>
              </a:ext>
            </a:extLst>
          </p:cNvPr>
          <p:cNvSpPr/>
          <p:nvPr/>
        </p:nvSpPr>
        <p:spPr>
          <a:xfrm>
            <a:off x="5246142" y="-711995"/>
            <a:ext cx="6930930" cy="8281988"/>
          </a:xfrm>
          <a:prstGeom prst="ellipse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Rettangolo 12">
            <a:extLst>
              <a:ext uri="{FF2B5EF4-FFF2-40B4-BE49-F238E27FC236}">
                <a16:creationId xmlns:a16="http://schemas.microsoft.com/office/drawing/2014/main" id="{3F2ADABA-B199-4F2D-83C7-24A6D0D8AF24}"/>
              </a:ext>
            </a:extLst>
          </p:cNvPr>
          <p:cNvSpPr/>
          <p:nvPr/>
        </p:nvSpPr>
        <p:spPr>
          <a:xfrm>
            <a:off x="1" y="5811303"/>
            <a:ext cx="12192000" cy="104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6F78B5D-688A-439D-9CC6-2972CAB8E3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4966" y="5811303"/>
            <a:ext cx="4313047" cy="10243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F97A1A-4C8D-40B0-8BD6-1740FF99D462}"/>
              </a:ext>
            </a:extLst>
          </p:cNvPr>
          <p:cNvSpPr txBox="1">
            <a:spLocks/>
          </p:cNvSpPr>
          <p:nvPr/>
        </p:nvSpPr>
        <p:spPr>
          <a:xfrm>
            <a:off x="5519936" y="3705014"/>
            <a:ext cx="6400800" cy="9371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HUMUS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PER LA BIOSFERA</a:t>
            </a: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04C91C5-E0EF-4EF2-93F6-203BA76B5D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97" y="5990087"/>
            <a:ext cx="715644" cy="7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59A22545-EE85-4560-B2C1-2323D20A0CA7}"/>
              </a:ext>
            </a:extLst>
          </p:cNvPr>
          <p:cNvSpPr txBox="1">
            <a:spLocks/>
          </p:cNvSpPr>
          <p:nvPr/>
        </p:nvSpPr>
        <p:spPr>
          <a:xfrm>
            <a:off x="6240016" y="4212132"/>
            <a:ext cx="4907839" cy="937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progetto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educazione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ambientale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 il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clima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70D7860-3691-4B2F-9874-C8B4283C8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01" y="13472"/>
            <a:ext cx="2272479" cy="1976592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14A86251-F404-4CAF-A92C-049712472A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2" y="5868391"/>
            <a:ext cx="922023" cy="9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039C053B-7C1F-FE43-B1E4-BB6EEB212D7C}"/>
              </a:ext>
            </a:extLst>
          </p:cNvPr>
          <p:cNvSpPr txBox="1">
            <a:spLocks/>
          </p:cNvSpPr>
          <p:nvPr/>
        </p:nvSpPr>
        <p:spPr>
          <a:xfrm>
            <a:off x="5147211" y="2305656"/>
            <a:ext cx="7128791" cy="1199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5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Agricultura</a:t>
            </a:r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5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syntropica</a:t>
            </a:r>
            <a:endParaRPr lang="de-DE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208AD-0EF1-3743-8318-AAF72464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err="1"/>
              <a:t>cos'è</a:t>
            </a:r>
            <a:r>
              <a:rPr lang="de-DE" sz="5400" b="1" dirty="0"/>
              <a:t> </a:t>
            </a:r>
            <a:r>
              <a:rPr lang="de-DE" sz="5400" b="1" dirty="0" err="1"/>
              <a:t>l'agroforestazione</a:t>
            </a:r>
            <a:r>
              <a:rPr lang="de-DE" sz="5400" b="1" dirty="0"/>
              <a:t>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A0C217-34F7-D74F-9998-086784F6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880948" cy="823912"/>
          </a:xfrm>
        </p:spPr>
        <p:txBody>
          <a:bodyPr>
            <a:normAutofit/>
          </a:bodyPr>
          <a:lstStyle/>
          <a:p>
            <a:r>
              <a:rPr lang="de-DE" u="sng" dirty="0" err="1"/>
              <a:t>Definizione</a:t>
            </a:r>
            <a:r>
              <a:rPr lang="de-DE" dirty="0"/>
              <a:t>: </a:t>
            </a:r>
            <a:r>
              <a:rPr lang="de-DE" b="0" dirty="0"/>
              <a:t>la </a:t>
            </a:r>
            <a:r>
              <a:rPr lang="de-DE" b="0" dirty="0" err="1"/>
              <a:t>combinazione</a:t>
            </a:r>
            <a:r>
              <a:rPr lang="de-DE" b="0" dirty="0"/>
              <a:t> della </a:t>
            </a:r>
            <a:r>
              <a:rPr lang="de-DE" b="0" dirty="0" err="1"/>
              <a:t>silvicoltura</a:t>
            </a:r>
            <a:r>
              <a:rPr lang="de-DE" b="0" dirty="0"/>
              <a:t> </a:t>
            </a:r>
            <a:r>
              <a:rPr lang="de-DE" b="0" dirty="0" err="1"/>
              <a:t>con</a:t>
            </a:r>
            <a:r>
              <a:rPr lang="de-DE" b="0" dirty="0"/>
              <a:t> </a:t>
            </a:r>
            <a:r>
              <a:rPr lang="de-DE" b="0" dirty="0" err="1"/>
              <a:t>l'agricoltura</a:t>
            </a:r>
            <a:r>
              <a:rPr lang="de-DE" b="0" dirty="0"/>
              <a:t> </a:t>
            </a:r>
            <a:r>
              <a:rPr lang="de-DE" b="0" dirty="0" err="1"/>
              <a:t>sullo</a:t>
            </a:r>
            <a:r>
              <a:rPr lang="de-DE" b="0" dirty="0"/>
              <a:t> </a:t>
            </a:r>
            <a:r>
              <a:rPr lang="de-DE" b="0" dirty="0" err="1"/>
              <a:t>stesso</a:t>
            </a:r>
            <a:r>
              <a:rPr lang="de-DE" b="0" dirty="0"/>
              <a:t> </a:t>
            </a:r>
            <a:r>
              <a:rPr lang="de-DE" b="0" dirty="0" err="1"/>
              <a:t>pezzo</a:t>
            </a:r>
            <a:r>
              <a:rPr lang="de-DE" b="0" dirty="0"/>
              <a:t> di </a:t>
            </a:r>
            <a:r>
              <a:rPr lang="de-DE" b="0" dirty="0" err="1"/>
              <a:t>terra</a:t>
            </a:r>
            <a:endParaRPr lang="de-DE" b="0" dirty="0"/>
          </a:p>
          <a:p>
            <a:endParaRPr lang="de-DE" dirty="0"/>
          </a:p>
        </p:txBody>
      </p:sp>
      <p:pic>
        <p:nvPicPr>
          <p:cNvPr id="10" name="Inhaltsplatzhalter 9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id="{E945D7F4-5CBD-B841-839D-FD2DD4E9FB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69868" y="2541249"/>
            <a:ext cx="5616624" cy="31520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8" name="Inhaltsplatzhalter 7" descr="Ein Bild, das Gras, Berg, Baum, draußen enthält.&#10;&#10;Automatisch generierte Beschreibung">
            <a:extLst>
              <a:ext uri="{FF2B5EF4-FFF2-40B4-BE49-F238E27FC236}">
                <a16:creationId xmlns:a16="http://schemas.microsoft.com/office/drawing/2014/main" id="{F6288B82-0AF8-DB40-BC68-1819F49D5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1711" b="4595"/>
          <a:stretch/>
        </p:blipFill>
        <p:spPr bwMode="auto">
          <a:xfrm>
            <a:off x="605508" y="2535806"/>
            <a:ext cx="4770412" cy="3157460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4C90308-973F-4946-973B-CD058769148A}"/>
              </a:ext>
            </a:extLst>
          </p:cNvPr>
          <p:cNvSpPr txBox="1"/>
          <p:nvPr/>
        </p:nvSpPr>
        <p:spPr>
          <a:xfrm>
            <a:off x="1118692" y="5856017"/>
            <a:ext cx="374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Sistema</a:t>
            </a:r>
            <a:r>
              <a:rPr lang="de-DE" dirty="0"/>
              <a:t> </a:t>
            </a:r>
            <a:r>
              <a:rPr lang="de-DE" sz="2400" dirty="0" err="1"/>
              <a:t>silvoarabile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517FFD-46E7-8D45-874C-BC19B7992CB1}"/>
              </a:ext>
            </a:extLst>
          </p:cNvPr>
          <p:cNvSpPr txBox="1"/>
          <p:nvPr/>
        </p:nvSpPr>
        <p:spPr>
          <a:xfrm>
            <a:off x="7032104" y="5856017"/>
            <a:ext cx="374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Sistema</a:t>
            </a:r>
            <a:r>
              <a:rPr lang="de-DE" sz="2400" dirty="0"/>
              <a:t> </a:t>
            </a:r>
            <a:r>
              <a:rPr lang="de-DE" sz="2400" dirty="0" err="1"/>
              <a:t>silvopastorale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372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8686800" y="365126"/>
            <a:ext cx="2667000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751969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Syntropic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Agriculture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, Ernst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Götsch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(Brasile) 1980s</a:t>
            </a:r>
            <a:endParaRPr lang="en-GB" sz="2800" dirty="0">
              <a:solidFill>
                <a:srgbClr val="AEAF55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107" y="1497807"/>
            <a:ext cx="10711543" cy="4568956"/>
          </a:xfrm>
          <a:prstGeom prst="rect">
            <a:avLst/>
          </a:prstGeom>
        </p:spPr>
      </p:pic>
      <p:cxnSp>
        <p:nvCxnSpPr>
          <p:cNvPr id="7" name="Gerade Verbindung 15"/>
          <p:cNvCxnSpPr>
            <a:cxnSpLocks/>
          </p:cNvCxnSpPr>
          <p:nvPr/>
        </p:nvCxnSpPr>
        <p:spPr bwMode="auto">
          <a:xfrm>
            <a:off x="751969" y="1323597"/>
            <a:ext cx="10847364" cy="89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8686800" y="365126"/>
            <a:ext cx="2667000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9327" y="1497807"/>
            <a:ext cx="9253345" cy="5197279"/>
          </a:xfrm>
          <a:prstGeom prst="rect">
            <a:avLst/>
          </a:prstGeom>
        </p:spPr>
      </p:pic>
      <p:cxnSp>
        <p:nvCxnSpPr>
          <p:cNvPr id="6" name="Gerade Verbindung 7"/>
          <p:cNvCxnSpPr>
            <a:cxnSpLocks/>
          </p:cNvCxnSpPr>
          <p:nvPr/>
        </p:nvCxnSpPr>
        <p:spPr bwMode="auto">
          <a:xfrm>
            <a:off x="751969" y="1323597"/>
            <a:ext cx="10847364" cy="89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751969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Agricultura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syntropica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, Ernst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Götsch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(Brasile):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oggi</a:t>
            </a:r>
            <a:endParaRPr lang="en-GB" sz="2800" dirty="0">
              <a:solidFill>
                <a:srgbClr val="AEAF5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933" y="1620663"/>
            <a:ext cx="6357411" cy="4238274"/>
          </a:xfrm>
          <a:prstGeom prst="rect">
            <a:avLst/>
          </a:prstGeom>
        </p:spPr>
      </p:pic>
      <p:pic>
        <p:nvPicPr>
          <p:cNvPr id="5" name="Grafik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34587" y="1620663"/>
            <a:ext cx="6357413" cy="423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751969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Agricultura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syntropica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, Ernst </a:t>
            </a:r>
            <a:r>
              <a:rPr lang="de-DE" sz="2800" b="1" dirty="0" err="1">
                <a:ln w="22225">
                  <a:noFill/>
                  <a:prstDash val="solid"/>
                </a:ln>
                <a:latin typeface="Arial"/>
                <a:cs typeface="Arial"/>
              </a:rPr>
              <a:t>Götsch</a:t>
            </a:r>
            <a:r>
              <a:rPr lang="de-DE" sz="2800" b="1" dirty="0">
                <a:ln w="22225">
                  <a:noFill/>
                  <a:prstDash val="solid"/>
                </a:ln>
                <a:latin typeface="Arial"/>
                <a:cs typeface="Arial"/>
              </a:rPr>
              <a:t> (Brasile)</a:t>
            </a:r>
            <a:endParaRPr lang="en-GB" sz="2800" dirty="0">
              <a:solidFill>
                <a:srgbClr val="AEAF55"/>
              </a:solidFill>
              <a:latin typeface="Arial"/>
              <a:cs typeface="Arial"/>
            </a:endParaRPr>
          </a:p>
        </p:txBody>
      </p:sp>
      <p:cxnSp>
        <p:nvCxnSpPr>
          <p:cNvPr id="7" name="Gerade Verbindung 16"/>
          <p:cNvCxnSpPr>
            <a:cxnSpLocks/>
          </p:cNvCxnSpPr>
          <p:nvPr/>
        </p:nvCxnSpPr>
        <p:spPr bwMode="auto">
          <a:xfrm>
            <a:off x="751969" y="1323597"/>
            <a:ext cx="10847364" cy="89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Altar, Porzellan enthält.&#10;&#10;Automatisch generierte Beschreibung">
            <a:extLst>
              <a:ext uri="{FF2B5EF4-FFF2-40B4-BE49-F238E27FC236}">
                <a16:creationId xmlns:a16="http://schemas.microsoft.com/office/drawing/2014/main" id="{5C925549-9683-2348-ABEA-CE818403C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40" y="365125"/>
            <a:ext cx="11471863" cy="453538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B33652-58B3-5249-B207-95E00E0C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19" y="266216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u="sng" dirty="0"/>
              <a:t>Struttura</a:t>
            </a:r>
            <a:endParaRPr lang="de-DE" sz="4000" b="1" u="sng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CC3F46-0694-3642-A82F-BD1139BAC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46" b="8968"/>
          <a:stretch/>
        </p:blipFill>
        <p:spPr>
          <a:xfrm>
            <a:off x="240761" y="2348880"/>
            <a:ext cx="2664296" cy="277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 descr="Ein Bild, das Gras, draußen enthält.&#10;&#10;Automatisch generierte Beschreibung">
            <a:extLst>
              <a:ext uri="{FF2B5EF4-FFF2-40B4-BE49-F238E27FC236}">
                <a16:creationId xmlns:a16="http://schemas.microsoft.com/office/drawing/2014/main" id="{2D144878-DE6B-0B48-A01B-06C338270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163" y="4193703"/>
            <a:ext cx="2664297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F19F5A3-246C-4E42-B7F5-1872007E8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494" y="1131492"/>
            <a:ext cx="2771632" cy="1325563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86B67FB-2701-E844-A5F3-A805351568B0}"/>
              </a:ext>
            </a:extLst>
          </p:cNvPr>
          <p:cNvCxnSpPr>
            <a:cxnSpLocks/>
          </p:cNvCxnSpPr>
          <p:nvPr/>
        </p:nvCxnSpPr>
        <p:spPr>
          <a:xfrm>
            <a:off x="8904312" y="2132856"/>
            <a:ext cx="0" cy="1872208"/>
          </a:xfrm>
          <a:prstGeom prst="straightConnector1">
            <a:avLst/>
          </a:prstGeom>
          <a:ln w="155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1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EF965-8ECD-BB43-9E81-996DF0BD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b="1" dirty="0"/>
              <a:t>integrare il sistema negli oliveti tradizionali?</a:t>
            </a:r>
            <a:endParaRPr lang="de-DE" b="1" dirty="0"/>
          </a:p>
        </p:txBody>
      </p:sp>
      <p:pic>
        <p:nvPicPr>
          <p:cNvPr id="5" name="Inhaltsplatzhalter 4" descr="Ein Bild, das Baum, draußen, Gras, Pflanze enthält.&#10;&#10;Automatisch generierte Beschreibung">
            <a:extLst>
              <a:ext uri="{FF2B5EF4-FFF2-40B4-BE49-F238E27FC236}">
                <a16:creationId xmlns:a16="http://schemas.microsoft.com/office/drawing/2014/main" id="{2EC0AF6D-E5E3-FC4B-B211-1ECBE27D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78" y="1124744"/>
            <a:ext cx="11184644" cy="5390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26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9C0AF-B851-EB41-A386-EEC58E98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445" y="3440284"/>
            <a:ext cx="5059245" cy="76127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rtl="0">
              <a:spcBef>
                <a:spcPct val="0"/>
              </a:spcBef>
            </a:pP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Perché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ECF78C-1048-456C-88A0-441412321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292608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 descr="Ein Bild, das Teller, Essen, Tisch, drinnen enthält.&#10;&#10;Automatisch generierte Beschreibung">
            <a:extLst>
              <a:ext uri="{FF2B5EF4-FFF2-40B4-BE49-F238E27FC236}">
                <a16:creationId xmlns:a16="http://schemas.microsoft.com/office/drawing/2014/main" id="{44296CF8-AF07-F449-A6CC-E299D4C4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3" t="-111" r="28748" b="109"/>
          <a:stretch/>
        </p:blipFill>
        <p:spPr>
          <a:xfrm>
            <a:off x="0" y="2843453"/>
            <a:ext cx="2852928" cy="4052713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4C8155D-EBB3-4B50-B945-2D47A2C5C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Ein Bild, das Gras, Boden, Person, draußen enthält.&#10;&#10;Automatisch generierte Beschreibung">
            <a:extLst>
              <a:ext uri="{FF2B5EF4-FFF2-40B4-BE49-F238E27FC236}">
                <a16:creationId xmlns:a16="http://schemas.microsoft.com/office/drawing/2014/main" id="{7421D258-4F7C-5442-9ABA-CB668DC0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8" t="-2554" r="30954" b="2557"/>
          <a:stretch/>
        </p:blipFill>
        <p:spPr>
          <a:xfrm>
            <a:off x="162274" y="-72569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EE99A833-6C48-4919-98F7-4D15C7369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2926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 descr="Ein Bild, das Text, Gras, Gewebe enthält.&#10;&#10;Automatisch generierte Beschreibung">
            <a:extLst>
              <a:ext uri="{FF2B5EF4-FFF2-40B4-BE49-F238E27FC236}">
                <a16:creationId xmlns:a16="http://schemas.microsoft.com/office/drawing/2014/main" id="{E36F05E9-1E25-1144-9D4C-07A192F5E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0" t="-258" r="54390" b="258"/>
          <a:stretch/>
        </p:blipFill>
        <p:spPr>
          <a:xfrm>
            <a:off x="3301214" y="522024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CF523106-7311-45AB-A97A-9BE6E22AC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5" y="302170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, draußen, Natur enthält.&#10;&#10;Automatisch generierte Beschreibung">
            <a:extLst>
              <a:ext uri="{FF2B5EF4-FFF2-40B4-BE49-F238E27FC236}">
                <a16:creationId xmlns:a16="http://schemas.microsoft.com/office/drawing/2014/main" id="{18DDFA1F-1A3A-9D4D-B61D-99DB20AE6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06" t="-2052" r="14052" b="9510"/>
          <a:stretch/>
        </p:blipFill>
        <p:spPr>
          <a:xfrm>
            <a:off x="7143962" y="-72569"/>
            <a:ext cx="3847495" cy="34576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7C1CFE70-2BD5-4661-8AF9-D097E65E7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9027" y="338505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8FFA9B-7B91-DB4D-B229-AD1018B2A7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30" r="8472" b="3"/>
          <a:stretch/>
        </p:blipFill>
        <p:spPr>
          <a:xfrm>
            <a:off x="5253683" y="3126540"/>
            <a:ext cx="3411884" cy="3411884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6B4445-DDB3-4971-8FBA-4DCAF08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429044" y="3319690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Ein Bild, das Gras, draußen, Himmel, Feld enthält.&#10;&#10;Automatisch generierte Beschreibung">
            <a:extLst>
              <a:ext uri="{FF2B5EF4-FFF2-40B4-BE49-F238E27FC236}">
                <a16:creationId xmlns:a16="http://schemas.microsoft.com/office/drawing/2014/main" id="{02968FF5-008D-CA4C-94BE-D81573D513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85" r="29518" b="-1"/>
          <a:stretch/>
        </p:blipFill>
        <p:spPr>
          <a:xfrm>
            <a:off x="9552384" y="2585902"/>
            <a:ext cx="2659448" cy="4746862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426464" y="0"/>
                </a:moveTo>
                <a:cubicBezTo>
                  <a:pt x="1475702" y="0"/>
                  <a:pt x="1524358" y="2495"/>
                  <a:pt x="1572312" y="7365"/>
                </a:cubicBezTo>
                <a:lnTo>
                  <a:pt x="1598364" y="11341"/>
                </a:lnTo>
                <a:lnTo>
                  <a:pt x="1598364" y="2841587"/>
                </a:lnTo>
                <a:lnTo>
                  <a:pt x="1572312" y="2845563"/>
                </a:lnTo>
                <a:cubicBezTo>
                  <a:pt x="1524358" y="2850433"/>
                  <a:pt x="1475702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740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29F4E-2D50-E943-BDC6-791D1C6B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545134"/>
            <a:ext cx="10515600" cy="1767731"/>
          </a:xfrm>
        </p:spPr>
        <p:txBody>
          <a:bodyPr>
            <a:normAutofit/>
          </a:bodyPr>
          <a:lstStyle/>
          <a:p>
            <a:r>
              <a:rPr lang="de-DE" sz="7200" b="1" dirty="0"/>
              <a:t>Grazie per </a:t>
            </a:r>
            <a:r>
              <a:rPr lang="de-DE" sz="7200" b="1" dirty="0" err="1"/>
              <a:t>l‘attenzione</a:t>
            </a:r>
            <a:r>
              <a:rPr lang="de-DE" sz="7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497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</Words>
  <Application>Microsoft Macintosh PowerPoint</Application>
  <DocSecurity>0</DocSecurity>
  <PresentationFormat>Breitbild</PresentationFormat>
  <Paragraphs>18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cos'è l'agroforestazione?</vt:lpstr>
      <vt:lpstr>Syntropic Agriculture, Ernst Götsch (Brasile) 1980s</vt:lpstr>
      <vt:lpstr>Agricultura syntropica, Ernst Götsch (Brasile): oggi</vt:lpstr>
      <vt:lpstr>Agricultura syntropica, Ernst Götsch (Brasile)</vt:lpstr>
      <vt:lpstr>Struttura</vt:lpstr>
      <vt:lpstr>integrare il sistema negli oliveti tradizionali?</vt:lpstr>
      <vt:lpstr>Perché?</vt:lpstr>
      <vt:lpstr>Grazie per l‘attenzione!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STIFTUNG LEBENSWERT</dc:title>
  <dc:subject/>
  <dc:creator>Microsoft Office User</dc:creator>
  <cp:keywords/>
  <dc:description/>
  <cp:lastModifiedBy>Jonathan Scharf</cp:lastModifiedBy>
  <cp:revision>236</cp:revision>
  <dcterms:created xsi:type="dcterms:W3CDTF">2020-02-08T09:43:41Z</dcterms:created>
  <dcterms:modified xsi:type="dcterms:W3CDTF">2021-12-02T15:38:12Z</dcterms:modified>
  <cp:category/>
  <dc:identifier/>
  <cp:contentStatus/>
  <dc:language/>
  <cp:version/>
</cp:coreProperties>
</file>